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3" r:id="rId3"/>
    <p:sldId id="300" r:id="rId4"/>
    <p:sldId id="325" r:id="rId5"/>
    <p:sldId id="297" r:id="rId6"/>
    <p:sldId id="302" r:id="rId7"/>
    <p:sldId id="301" r:id="rId8"/>
    <p:sldId id="260" r:id="rId9"/>
    <p:sldId id="261" r:id="rId10"/>
    <p:sldId id="262" r:id="rId11"/>
    <p:sldId id="263" r:id="rId12"/>
    <p:sldId id="266" r:id="rId13"/>
    <p:sldId id="326" r:id="rId14"/>
    <p:sldId id="265" r:id="rId15"/>
    <p:sldId id="328" r:id="rId16"/>
    <p:sldId id="305" r:id="rId17"/>
    <p:sldId id="307" r:id="rId18"/>
    <p:sldId id="308" r:id="rId19"/>
    <p:sldId id="309" r:id="rId20"/>
    <p:sldId id="330" r:id="rId21"/>
    <p:sldId id="310" r:id="rId22"/>
    <p:sldId id="311" r:id="rId23"/>
    <p:sldId id="313" r:id="rId24"/>
    <p:sldId id="314" r:id="rId25"/>
    <p:sldId id="317" r:id="rId26"/>
    <p:sldId id="320" r:id="rId27"/>
    <p:sldId id="319" r:id="rId28"/>
    <p:sldId id="264" r:id="rId29"/>
    <p:sldId id="331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00FF"/>
    <a:srgbClr val="B9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8642" autoAdjust="0"/>
  </p:normalViewPr>
  <p:slideViewPr>
    <p:cSldViewPr>
      <p:cViewPr varScale="1">
        <p:scale>
          <a:sx n="163" d="100"/>
          <a:sy n="163" d="100"/>
        </p:scale>
        <p:origin x="196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9" d="100"/>
          <a:sy n="29" d="100"/>
        </p:scale>
        <p:origin x="-4914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Доходы бюджета МО Сертолово</a:t>
            </a:r>
          </a:p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2025 году</a:t>
            </a:r>
          </a:p>
        </c:rich>
      </c:tx>
      <c:layout>
        <c:manualLayout>
          <c:xMode val="edge"/>
          <c:yMode val="edge"/>
          <c:x val="0.25718457832757202"/>
          <c:y val="2.173353657379285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58727167987989E-2"/>
          <c:y val="0.20248235258610553"/>
          <c:w val="0.67428410684469475"/>
          <c:h val="0.79751764741389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муниципального образования Сертолово Всенволожского мцниципального района Ленинградской области в 2020 году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3F46-406D-B488-2945FE17FCA4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1-3F46-406D-B488-2945FE17FCA4}"/>
              </c:ext>
            </c:extLst>
          </c:dPt>
          <c:dLbls>
            <c:dLbl>
              <c:idx val="0"/>
              <c:layout>
                <c:manualLayout>
                  <c:x val="-0.12585754226379539"/>
                  <c:y val="1.84539039001197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46-406D-B488-2945FE17FCA4}"/>
                </c:ext>
              </c:extLst>
            </c:dLbl>
            <c:dLbl>
              <c:idx val="1"/>
              <c:layout>
                <c:manualLayout>
                  <c:x val="-7.5219552636697315E-2"/>
                  <c:y val="-0.148787604696684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46-406D-B488-2945FE17FCA4}"/>
                </c:ext>
              </c:extLst>
            </c:dLbl>
            <c:dLbl>
              <c:idx val="2"/>
              <c:layout>
                <c:manualLayout>
                  <c:x val="0.1785368294645"/>
                  <c:y val="-6.56833524843594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6-406D-B488-2945FE17FC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36.300000000000004</c:v>
                </c:pt>
                <c:pt idx="1">
                  <c:v>7.3</c:v>
                </c:pt>
                <c:pt idx="2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6-406D-B488-2945FE17FC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380246939418457E-2"/>
          <c:y val="0.18001597318972987"/>
          <c:w val="0.84141263923538667"/>
          <c:h val="0.81998409381929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-4.4026425054515738E-3"/>
                  <c:y val="7.7485009753255505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Общегосударственные вопросы</a:t>
                    </a:r>
                    <a:r>
                      <a:rPr lang="ru-RU" dirty="0"/>
                      <a:t>
17,5%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B1-4854-9B7A-19FE7952B453}"/>
                </c:ext>
              </c:extLst>
            </c:dLbl>
            <c:dLbl>
              <c:idx val="1"/>
              <c:layout>
                <c:manualLayout>
                  <c:x val="8.7431540035977001E-2"/>
                  <c:y val="-5.67366605408110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0,6%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B1-4854-9B7A-19FE7952B453}"/>
                </c:ext>
              </c:extLst>
            </c:dLbl>
            <c:dLbl>
              <c:idx val="2"/>
              <c:layout>
                <c:manualLayout>
                  <c:x val="5.9364032850893179E-2"/>
                  <c:y val="0.1173738419779254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2,7%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B1-4854-9B7A-19FE7952B453}"/>
                </c:ext>
              </c:extLst>
            </c:dLbl>
            <c:dLbl>
              <c:idx val="3"/>
              <c:layout>
                <c:manualLayout>
                  <c:x val="1.1205545080283316E-2"/>
                  <c:y val="3.45169731254696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27,5%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B1-4854-9B7A-19FE7952B453}"/>
                </c:ext>
              </c:extLst>
            </c:dLbl>
            <c:dLbl>
              <c:idx val="4"/>
              <c:layout>
                <c:manualLayout>
                  <c:x val="-3.8147361375296222E-2"/>
                  <c:y val="-3.63372937321023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
36,9%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B1-4854-9B7A-19FE7952B453}"/>
                </c:ext>
              </c:extLst>
            </c:dLbl>
            <c:dLbl>
              <c:idx val="5"/>
              <c:layout>
                <c:manualLayout>
                  <c:x val="-1.5377165572637321E-2"/>
                  <c:y val="7.80094413309507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Образование, СМИ
1,5%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B1-4854-9B7A-19FE7952B453}"/>
                </c:ext>
              </c:extLst>
            </c:dLbl>
            <c:dLbl>
              <c:idx val="6"/>
              <c:layout>
                <c:manualLayout>
                  <c:x val="-2.2280227517010222E-2"/>
                  <c:y val="-1.214708538117191E-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Культура, </a:t>
                    </a:r>
                  </a:p>
                  <a:p>
                    <a:r>
                      <a:rPr lang="ru-RU" dirty="0"/>
                      <a:t>кинематография
7,2%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B1-4854-9B7A-19FE7952B453}"/>
                </c:ext>
              </c:extLst>
            </c:dLbl>
            <c:dLbl>
              <c:idx val="7"/>
              <c:layout>
                <c:manualLayout>
                  <c:x val="-4.1259680587055775E-3"/>
                  <c:y val="-2.72864582000687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</a:p>
                  <a:p>
                    <a:r>
                      <a:rPr lang="ru-RU" dirty="0"/>
                      <a:t>политика
2,5%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B1-4854-9B7A-19FE7952B453}"/>
                </c:ext>
              </c:extLst>
            </c:dLbl>
            <c:dLbl>
              <c:idx val="8"/>
              <c:layout>
                <c:manualLayout>
                  <c:x val="9.0543035123280713E-2"/>
                  <c:y val="-6.191417721177797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</a:t>
                    </a:r>
                  </a:p>
                  <a:p>
                    <a:r>
                      <a:rPr lang="ru-RU" dirty="0"/>
                      <a:t> культура</a:t>
                    </a:r>
                  </a:p>
                  <a:p>
                    <a:r>
                      <a:rPr lang="ru-RU" dirty="0"/>
                      <a:t>и спорт
3,5%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B1-4854-9B7A-19FE7952B453}"/>
                </c:ext>
              </c:extLst>
            </c:dLbl>
            <c:dLbl>
              <c:idx val="9"/>
              <c:layout>
                <c:manualLayout>
                  <c:x val="0.19293358211045541"/>
                  <c:y val="5.00144825401217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B1-4854-9B7A-19FE7952B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правоохранттельная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Образование, СМИ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17.549438941992229</c:v>
                </c:pt>
                <c:pt idx="1">
                  <c:v>0.57967866073170304</c:v>
                </c:pt>
                <c:pt idx="2">
                  <c:v>2.7202778910780476</c:v>
                </c:pt>
                <c:pt idx="3">
                  <c:v>27.486896269662523</c:v>
                </c:pt>
                <c:pt idx="4">
                  <c:v>36.948321591977155</c:v>
                </c:pt>
                <c:pt idx="5">
                  <c:v>1.5388085442196173</c:v>
                </c:pt>
                <c:pt idx="6">
                  <c:v>7.162273448722269</c:v>
                </c:pt>
                <c:pt idx="7">
                  <c:v>2.473055471811878</c:v>
                </c:pt>
                <c:pt idx="8">
                  <c:v>3.5412491798045718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B1-4854-9B7A-19FE7952B4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правоохранттельная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Образование, СМИ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</c:v>
                </c:pt>
                <c:pt idx="1">
                  <c:v>1</c:v>
                </c:pt>
                <c:pt idx="2">
                  <c:v>3</c:v>
                </c:pt>
                <c:pt idx="3">
                  <c:v>28</c:v>
                </c:pt>
                <c:pt idx="4">
                  <c:v>37</c:v>
                </c:pt>
                <c:pt idx="5">
                  <c:v>2</c:v>
                </c:pt>
                <c:pt idx="6">
                  <c:v>7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D-4624-BB8A-C7E42E458E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6101-D245-40DA-BAB3-CB6A9F0963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D1670-7352-40E0-A746-980ECC07B0AF}">
      <dgm:prSet phldrT="[Текст]" custT="1"/>
      <dgm:spPr/>
      <dgm:t>
        <a:bodyPr/>
        <a:lstStyle/>
        <a:p>
          <a:endParaRPr lang="ru-RU" dirty="0"/>
        </a:p>
      </dgm:t>
    </dgm:pt>
    <dgm:pt modelId="{37DD6337-1312-432D-9F89-CD27DD36E906}" type="parTrans" cxnId="{0B157301-8C0E-44C2-9E00-3F743CFCA499}">
      <dgm:prSet/>
      <dgm:spPr/>
      <dgm:t>
        <a:bodyPr/>
        <a:lstStyle/>
        <a:p>
          <a:endParaRPr lang="ru-RU"/>
        </a:p>
      </dgm:t>
    </dgm:pt>
    <dgm:pt modelId="{15A87514-8B71-44F6-98FA-4AB1E1F54029}" type="sibTrans" cxnId="{0B157301-8C0E-44C2-9E00-3F743CFCA499}">
      <dgm:prSet/>
      <dgm:spPr/>
      <dgm:t>
        <a:bodyPr/>
        <a:lstStyle/>
        <a:p>
          <a:endParaRPr lang="ru-RU"/>
        </a:p>
      </dgm:t>
    </dgm:pt>
    <dgm:pt modelId="{6FFDA4E7-FB70-4A2D-B1ED-39A10685DFD9}">
      <dgm:prSet phldrT="[Текст]" custT="1"/>
      <dgm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2023 г.</a:t>
          </a:r>
        </a:p>
        <a:p>
          <a:r>
            <a:rPr lang="ru-RU" sz="26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71 393 (</a:t>
          </a:r>
          <a:r>
            <a:rPr lang="ru-RU" sz="26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6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15,7%)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88BD64-AFA9-477D-8E1B-B90B90B6F48A}" type="parTrans" cxnId="{3D33DEA8-7E27-4B06-B934-47C6E3F0D34B}">
      <dgm:prSet/>
      <dgm:spPr/>
      <dgm:t>
        <a:bodyPr/>
        <a:lstStyle/>
        <a:p>
          <a:endParaRPr lang="ru-RU"/>
        </a:p>
      </dgm:t>
    </dgm:pt>
    <dgm:pt modelId="{B48DF9CA-014C-4030-B8E8-6E095B4D682C}" type="sibTrans" cxnId="{3D33DEA8-7E27-4B06-B934-47C6E3F0D34B}">
      <dgm:prSet/>
      <dgm:spPr/>
      <dgm:t>
        <a:bodyPr/>
        <a:lstStyle/>
        <a:p>
          <a:endParaRPr lang="ru-RU"/>
        </a:p>
      </dgm:t>
    </dgm:pt>
    <dgm:pt modelId="{280083C1-F7D7-4099-8925-882C7839B4B2}">
      <dgm:prSet phldrT="[Текст]" custT="1"/>
      <dgm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6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2024 г.</a:t>
          </a:r>
        </a:p>
        <a:p>
          <a:r>
            <a:rPr lang="ru-RU" sz="28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72 088 </a:t>
          </a:r>
          <a:r>
            <a:rPr lang="ru-RU" sz="2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1,0%)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D8F817-2940-4B33-AF39-F43182CF7747}" type="parTrans" cxnId="{DA97BD93-B53B-446F-81E9-5BF1A5C9938E}">
      <dgm:prSet/>
      <dgm:spPr/>
      <dgm:t>
        <a:bodyPr/>
        <a:lstStyle/>
        <a:p>
          <a:endParaRPr lang="ru-RU"/>
        </a:p>
      </dgm:t>
    </dgm:pt>
    <dgm:pt modelId="{67E90FB6-011B-4942-B2D9-76C0BC0A1E4F}" type="sibTrans" cxnId="{DA97BD93-B53B-446F-81E9-5BF1A5C9938E}">
      <dgm:prSet/>
      <dgm:spPr/>
      <dgm:t>
        <a:bodyPr/>
        <a:lstStyle/>
        <a:p>
          <a:endParaRPr lang="ru-RU"/>
        </a:p>
      </dgm:t>
    </dgm:pt>
    <dgm:pt modelId="{3B712680-9978-4A3A-8DEC-0C6FCC6FFA86}">
      <dgm:prSet phldrT="[Текст]" custT="1"/>
      <dgm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r>
            <a:rPr lang="ru-RU" sz="25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(</a:t>
          </a:r>
          <a:r>
            <a:rPr lang="ru-RU" sz="25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5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1D30A3-553A-468E-BD39-19DC3BABC385}" type="parTrans" cxnId="{ED928754-055D-4A13-8413-81E003893ABB}">
      <dgm:prSet/>
      <dgm:spPr/>
      <dgm:t>
        <a:bodyPr/>
        <a:lstStyle/>
        <a:p>
          <a:endParaRPr lang="ru-RU"/>
        </a:p>
      </dgm:t>
    </dgm:pt>
    <dgm:pt modelId="{4D624E71-5076-46F0-91BE-68643E2EE126}" type="sibTrans" cxnId="{ED928754-055D-4A13-8413-81E003893ABB}">
      <dgm:prSet/>
      <dgm:spPr/>
      <dgm:t>
        <a:bodyPr/>
        <a:lstStyle/>
        <a:p>
          <a:endParaRPr lang="ru-RU"/>
        </a:p>
      </dgm:t>
    </dgm:pt>
    <dgm:pt modelId="{F0A2EABB-658D-476B-AB72-24691C64BE48}">
      <dgm:prSet phldrT="[Текст]" custT="1"/>
      <dgm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r>
            <a:rPr lang="ru-RU" sz="25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(</a:t>
          </a:r>
          <a:r>
            <a:rPr lang="ru-RU" sz="25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500" b="1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0EDBEA-BAAC-402B-9E66-BB1A8EBE692E}" type="sibTrans" cxnId="{C7D6DF31-C6A6-4814-8322-C0C85454BFFE}">
      <dgm:prSet/>
      <dgm:spPr/>
      <dgm:t>
        <a:bodyPr/>
        <a:lstStyle/>
        <a:p>
          <a:endParaRPr lang="ru-RU"/>
        </a:p>
      </dgm:t>
    </dgm:pt>
    <dgm:pt modelId="{156A38B1-AD5D-418C-9BE4-6730009791E7}" type="parTrans" cxnId="{C7D6DF31-C6A6-4814-8322-C0C85454BFFE}">
      <dgm:prSet/>
      <dgm:spPr/>
      <dgm:t>
        <a:bodyPr/>
        <a:lstStyle/>
        <a:p>
          <a:endParaRPr lang="ru-RU"/>
        </a:p>
      </dgm:t>
    </dgm:pt>
    <dgm:pt modelId="{F481E1B1-1198-47DD-8B2D-D8C86D406BAE}">
      <dgm:prSet phldrT="[Текст]" custT="1"/>
      <dgm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1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r>
            <a:rPr lang="ru-RU" sz="21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(</a:t>
          </a:r>
          <a:r>
            <a:rPr lang="ru-RU" sz="21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1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</a:t>
          </a:r>
          <a:endParaRPr lang="ru-RU" sz="24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5DBAB691-C7B3-4C49-9BD2-522D366CC4C0}" type="sibTrans" cxnId="{1E516999-607A-41E0-8CFC-F3E5E0E152B8}">
      <dgm:prSet/>
      <dgm:spPr/>
      <dgm:t>
        <a:bodyPr/>
        <a:lstStyle/>
        <a:p>
          <a:endParaRPr lang="ru-RU"/>
        </a:p>
      </dgm:t>
    </dgm:pt>
    <dgm:pt modelId="{B7150891-E3B6-40AD-8CC3-F351DB32F4DA}" type="parTrans" cxnId="{1E516999-607A-41E0-8CFC-F3E5E0E152B8}">
      <dgm:prSet/>
      <dgm:spPr/>
      <dgm:t>
        <a:bodyPr/>
        <a:lstStyle/>
        <a:p>
          <a:endParaRPr lang="ru-RU"/>
        </a:p>
      </dgm:t>
    </dgm:pt>
    <dgm:pt modelId="{40DA2929-E3C4-47C6-AE92-7295CE6FC87A}" type="pres">
      <dgm:prSet presAssocID="{2C546101-D245-40DA-BAB3-CB6A9F0963D1}" presName="arrowDiagram" presStyleCnt="0">
        <dgm:presLayoutVars>
          <dgm:chMax val="5"/>
          <dgm:dir/>
          <dgm:resizeHandles val="exact"/>
        </dgm:presLayoutVars>
      </dgm:prSet>
      <dgm:spPr/>
    </dgm:pt>
    <dgm:pt modelId="{BE1B2857-47D0-421B-B90F-A7B3C3226B65}" type="pres">
      <dgm:prSet presAssocID="{2C546101-D245-40DA-BAB3-CB6A9F0963D1}" presName="arrow" presStyleLbl="bgShp" presStyleIdx="0" presStyleCnt="1"/>
      <dgm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gm:spPr>
    </dgm:pt>
    <dgm:pt modelId="{C54035E9-E3E4-4FAB-B89A-C05DCD38094C}" type="pres">
      <dgm:prSet presAssocID="{2C546101-D245-40DA-BAB3-CB6A9F0963D1}" presName="arrowDiagram5" presStyleCnt="0"/>
      <dgm:spPr/>
    </dgm:pt>
    <dgm:pt modelId="{20B30161-5D31-4848-9156-94BBE3350C0B}" type="pres">
      <dgm:prSet presAssocID="{F481E1B1-1198-47DD-8B2D-D8C86D406BAE}" presName="bullet5a" presStyleLbl="node1" presStyleIdx="0" presStyleCnt="5"/>
      <dgm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243F5C0-FDF6-4B8C-97FA-9E9183C493F9}" type="pres">
      <dgm:prSet presAssocID="{F481E1B1-1198-47DD-8B2D-D8C86D406BAE}" presName="textBox5a" presStyleLbl="revTx" presStyleIdx="0" presStyleCnt="5" custScaleX="109502">
        <dgm:presLayoutVars>
          <dgm:bulletEnabled val="1"/>
        </dgm:presLayoutVars>
      </dgm:prSet>
      <dgm:spPr/>
    </dgm:pt>
    <dgm:pt modelId="{8D603A4F-44DD-49A7-9927-02386415C76F}" type="pres">
      <dgm:prSet presAssocID="{F0A2EABB-658D-476B-AB72-24691C64BE48}" presName="bullet5b" presStyleLbl="node1" presStyleIdx="1" presStyleCnt="5"/>
      <dgm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BE72B69-D513-4A36-B41B-65AA0305A745}" type="pres">
      <dgm:prSet presAssocID="{F0A2EABB-658D-476B-AB72-24691C64BE48}" presName="textBox5b" presStyleLbl="revTx" presStyleIdx="1" presStyleCnt="5">
        <dgm:presLayoutVars>
          <dgm:bulletEnabled val="1"/>
        </dgm:presLayoutVars>
      </dgm:prSet>
      <dgm:spPr/>
    </dgm:pt>
    <dgm:pt modelId="{55790CDF-A100-4FB9-943A-D35B4CD1EA84}" type="pres">
      <dgm:prSet presAssocID="{3B712680-9978-4A3A-8DEC-0C6FCC6FFA86}" presName="bullet5c" presStyleLbl="node1" presStyleIdx="2" presStyleCnt="5" custScaleX="107658" custScaleY="106441" custLinFactX="200000" custLinFactY="-50308" custLinFactNeighborX="221801" custLinFactNeighborY="-100000"/>
      <dgm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D8F5982-140F-4555-AD39-AE5CC091E30C}" type="pres">
      <dgm:prSet presAssocID="{3B712680-9978-4A3A-8DEC-0C6FCC6FFA86}" presName="textBox5c" presStyleLbl="revTx" presStyleIdx="2" presStyleCnt="5" custScaleX="115855" custScaleY="42115" custLinFactNeighborX="3662" custLinFactNeighborY="-24176">
        <dgm:presLayoutVars>
          <dgm:bulletEnabled val="1"/>
        </dgm:presLayoutVars>
      </dgm:prSet>
      <dgm:spPr/>
    </dgm:pt>
    <dgm:pt modelId="{DA007BBE-FA94-47DD-8625-8D9F46075CB6}" type="pres">
      <dgm:prSet presAssocID="{6FFDA4E7-FB70-4A2D-B1ED-39A10685DFD9}" presName="bullet5d" presStyleLbl="node1" presStyleIdx="3" presStyleCnt="5" custScaleX="81213" custScaleY="72978" custLinFactX="-123402" custLinFactY="15888" custLinFactNeighborX="-200000" custLinFactNeighborY="100000"/>
      <dgm:spPr>
        <a:xfrm>
          <a:off x="3357585" y="2000262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A54C082-EA03-4944-BB35-565FCBFA49E6}" type="pres">
      <dgm:prSet presAssocID="{6FFDA4E7-FB70-4A2D-B1ED-39A10685DFD9}" presName="textBox5d" presStyleLbl="revTx" presStyleIdx="3" presStyleCnt="5" custScaleY="53752" custLinFactNeighborX="-8187" custLinFactNeighborY="-15619">
        <dgm:presLayoutVars>
          <dgm:bulletEnabled val="1"/>
        </dgm:presLayoutVars>
      </dgm:prSet>
      <dgm:spPr/>
    </dgm:pt>
    <dgm:pt modelId="{B68AAF44-E84D-48BB-8992-571AFD9EC99B}" type="pres">
      <dgm:prSet presAssocID="{280083C1-F7D7-4099-8925-882C7839B4B2}" presName="bullet5e" presStyleLbl="node1" presStyleIdx="4" presStyleCnt="5" custScaleX="80769" custScaleY="68221" custLinFactNeighborX="33922" custLinFactNeighborY="-18751"/>
      <dgm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FB07A3A-2EDA-401B-B87B-9D7099243062}" type="pres">
      <dgm:prSet presAssocID="{280083C1-F7D7-4099-8925-882C7839B4B2}" presName="textBox5e" presStyleLbl="revTx" presStyleIdx="4" presStyleCnt="5" custScaleY="38763" custLinFactNeighborX="-2553" custLinFactNeighborY="-24388">
        <dgm:presLayoutVars>
          <dgm:bulletEnabled val="1"/>
        </dgm:presLayoutVars>
      </dgm:prSet>
      <dgm:spPr/>
    </dgm:pt>
  </dgm:ptLst>
  <dgm:cxnLst>
    <dgm:cxn modelId="{7BC45600-9892-4344-8516-DFD40F46D199}" type="presOf" srcId="{F0A2EABB-658D-476B-AB72-24691C64BE48}" destId="{6BE72B69-D513-4A36-B41B-65AA0305A745}" srcOrd="0" destOrd="0" presId="urn:microsoft.com/office/officeart/2005/8/layout/arrow2"/>
    <dgm:cxn modelId="{0B157301-8C0E-44C2-9E00-3F743CFCA499}" srcId="{2C546101-D245-40DA-BAB3-CB6A9F0963D1}" destId="{6A4D1670-7352-40E0-A746-980ECC07B0AF}" srcOrd="5" destOrd="0" parTransId="{37DD6337-1312-432D-9F89-CD27DD36E906}" sibTransId="{15A87514-8B71-44F6-98FA-4AB1E1F54029}"/>
    <dgm:cxn modelId="{CCCE1E11-BA43-4FD1-9473-6949DDE1CED0}" type="presOf" srcId="{6FFDA4E7-FB70-4A2D-B1ED-39A10685DFD9}" destId="{3A54C082-EA03-4944-BB35-565FCBFA49E6}" srcOrd="0" destOrd="0" presId="urn:microsoft.com/office/officeart/2005/8/layout/arrow2"/>
    <dgm:cxn modelId="{C7D6DF31-C6A6-4814-8322-C0C85454BFFE}" srcId="{2C546101-D245-40DA-BAB3-CB6A9F0963D1}" destId="{F0A2EABB-658D-476B-AB72-24691C64BE48}" srcOrd="1" destOrd="0" parTransId="{156A38B1-AD5D-418C-9BE4-6730009791E7}" sibTransId="{8E0EDBEA-BAAC-402B-9E66-BB1A8EBE692E}"/>
    <dgm:cxn modelId="{DD0BF249-269D-48F9-B209-3D0EEE4E7A8C}" type="presOf" srcId="{3B712680-9978-4A3A-8DEC-0C6FCC6FFA86}" destId="{0D8F5982-140F-4555-AD39-AE5CC091E30C}" srcOrd="0" destOrd="0" presId="urn:microsoft.com/office/officeart/2005/8/layout/arrow2"/>
    <dgm:cxn modelId="{6218374C-C223-47AD-A431-C5E914B50E45}" type="presOf" srcId="{F481E1B1-1198-47DD-8B2D-D8C86D406BAE}" destId="{E243F5C0-FDF6-4B8C-97FA-9E9183C493F9}" srcOrd="0" destOrd="0" presId="urn:microsoft.com/office/officeart/2005/8/layout/arrow2"/>
    <dgm:cxn modelId="{ED928754-055D-4A13-8413-81E003893ABB}" srcId="{2C546101-D245-40DA-BAB3-CB6A9F0963D1}" destId="{3B712680-9978-4A3A-8DEC-0C6FCC6FFA86}" srcOrd="2" destOrd="0" parTransId="{B01D30A3-553A-468E-BD39-19DC3BABC385}" sibTransId="{4D624E71-5076-46F0-91BE-68643E2EE126}"/>
    <dgm:cxn modelId="{DA97BD93-B53B-446F-81E9-5BF1A5C9938E}" srcId="{2C546101-D245-40DA-BAB3-CB6A9F0963D1}" destId="{280083C1-F7D7-4099-8925-882C7839B4B2}" srcOrd="4" destOrd="0" parTransId="{0ED8F817-2940-4B33-AF39-F43182CF7747}" sibTransId="{67E90FB6-011B-4942-B2D9-76C0BC0A1E4F}"/>
    <dgm:cxn modelId="{1E516999-607A-41E0-8CFC-F3E5E0E152B8}" srcId="{2C546101-D245-40DA-BAB3-CB6A9F0963D1}" destId="{F481E1B1-1198-47DD-8B2D-D8C86D406BAE}" srcOrd="0" destOrd="0" parTransId="{B7150891-E3B6-40AD-8CC3-F351DB32F4DA}" sibTransId="{5DBAB691-C7B3-4C49-9BD2-522D366CC4C0}"/>
    <dgm:cxn modelId="{3D33DEA8-7E27-4B06-B934-47C6E3F0D34B}" srcId="{2C546101-D245-40DA-BAB3-CB6A9F0963D1}" destId="{6FFDA4E7-FB70-4A2D-B1ED-39A10685DFD9}" srcOrd="3" destOrd="0" parTransId="{0788BD64-AFA9-477D-8E1B-B90B90B6F48A}" sibTransId="{B48DF9CA-014C-4030-B8E8-6E095B4D682C}"/>
    <dgm:cxn modelId="{9695F7BB-5362-4388-A16E-2A46B9EFDD72}" type="presOf" srcId="{2C546101-D245-40DA-BAB3-CB6A9F0963D1}" destId="{40DA2929-E3C4-47C6-AE92-7295CE6FC87A}" srcOrd="0" destOrd="0" presId="urn:microsoft.com/office/officeart/2005/8/layout/arrow2"/>
    <dgm:cxn modelId="{50A0A8BD-90F2-4682-A6DA-02DA9170213D}" type="presOf" srcId="{280083C1-F7D7-4099-8925-882C7839B4B2}" destId="{DFB07A3A-2EDA-401B-B87B-9D7099243062}" srcOrd="0" destOrd="0" presId="urn:microsoft.com/office/officeart/2005/8/layout/arrow2"/>
    <dgm:cxn modelId="{3C5686CC-490B-4696-9A33-A875ECED0E25}" type="presParOf" srcId="{40DA2929-E3C4-47C6-AE92-7295CE6FC87A}" destId="{BE1B2857-47D0-421B-B90F-A7B3C3226B65}" srcOrd="0" destOrd="0" presId="urn:microsoft.com/office/officeart/2005/8/layout/arrow2"/>
    <dgm:cxn modelId="{6CBD86E1-7918-429F-88A0-A56A65268B74}" type="presParOf" srcId="{40DA2929-E3C4-47C6-AE92-7295CE6FC87A}" destId="{C54035E9-E3E4-4FAB-B89A-C05DCD38094C}" srcOrd="1" destOrd="0" presId="urn:microsoft.com/office/officeart/2005/8/layout/arrow2"/>
    <dgm:cxn modelId="{4F07EE82-E7BA-4B34-BB53-2631F703659B}" type="presParOf" srcId="{C54035E9-E3E4-4FAB-B89A-C05DCD38094C}" destId="{20B30161-5D31-4848-9156-94BBE3350C0B}" srcOrd="0" destOrd="0" presId="urn:microsoft.com/office/officeart/2005/8/layout/arrow2"/>
    <dgm:cxn modelId="{9DCFF940-2E7C-4C89-B6B6-95EF73D8A57A}" type="presParOf" srcId="{C54035E9-E3E4-4FAB-B89A-C05DCD38094C}" destId="{E243F5C0-FDF6-4B8C-97FA-9E9183C493F9}" srcOrd="1" destOrd="0" presId="urn:microsoft.com/office/officeart/2005/8/layout/arrow2"/>
    <dgm:cxn modelId="{205C6939-5AF3-4FF2-A1F6-C74543D7EC66}" type="presParOf" srcId="{C54035E9-E3E4-4FAB-B89A-C05DCD38094C}" destId="{8D603A4F-44DD-49A7-9927-02386415C76F}" srcOrd="2" destOrd="0" presId="urn:microsoft.com/office/officeart/2005/8/layout/arrow2"/>
    <dgm:cxn modelId="{0EA388F6-5EF0-4590-B135-E03421E73F4F}" type="presParOf" srcId="{C54035E9-E3E4-4FAB-B89A-C05DCD38094C}" destId="{6BE72B69-D513-4A36-B41B-65AA0305A745}" srcOrd="3" destOrd="0" presId="urn:microsoft.com/office/officeart/2005/8/layout/arrow2"/>
    <dgm:cxn modelId="{296D31AA-AAE8-45C1-9421-57AC69F3B27F}" type="presParOf" srcId="{C54035E9-E3E4-4FAB-B89A-C05DCD38094C}" destId="{55790CDF-A100-4FB9-943A-D35B4CD1EA84}" srcOrd="4" destOrd="0" presId="urn:microsoft.com/office/officeart/2005/8/layout/arrow2"/>
    <dgm:cxn modelId="{E037B81E-AC3F-4AFA-A49B-857FFD2E5F90}" type="presParOf" srcId="{C54035E9-E3E4-4FAB-B89A-C05DCD38094C}" destId="{0D8F5982-140F-4555-AD39-AE5CC091E30C}" srcOrd="5" destOrd="0" presId="urn:microsoft.com/office/officeart/2005/8/layout/arrow2"/>
    <dgm:cxn modelId="{98187F21-C13B-470C-A5EE-C7BE4A7A9F47}" type="presParOf" srcId="{C54035E9-E3E4-4FAB-B89A-C05DCD38094C}" destId="{DA007BBE-FA94-47DD-8625-8D9F46075CB6}" srcOrd="6" destOrd="0" presId="urn:microsoft.com/office/officeart/2005/8/layout/arrow2"/>
    <dgm:cxn modelId="{98028257-D826-4784-9CB2-82832F95A9F6}" type="presParOf" srcId="{C54035E9-E3E4-4FAB-B89A-C05DCD38094C}" destId="{3A54C082-EA03-4944-BB35-565FCBFA49E6}" srcOrd="7" destOrd="0" presId="urn:microsoft.com/office/officeart/2005/8/layout/arrow2"/>
    <dgm:cxn modelId="{FCDF4810-068E-4AD2-97B0-C876A7F7A1CF}" type="presParOf" srcId="{C54035E9-E3E4-4FAB-B89A-C05DCD38094C}" destId="{B68AAF44-E84D-48BB-8992-571AFD9EC99B}" srcOrd="8" destOrd="0" presId="urn:microsoft.com/office/officeart/2005/8/layout/arrow2"/>
    <dgm:cxn modelId="{B59C04BA-E4D1-4116-B4AE-6ED1B95D0D5F}" type="presParOf" srcId="{C54035E9-E3E4-4FAB-B89A-C05DCD38094C}" destId="{DFB07A3A-2EDA-401B-B87B-9D709924306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B2857-47D0-421B-B90F-A7B3C3226B65}">
      <dsp:nvSpPr>
        <dsp:cNvPr id="0" name=""/>
        <dsp:cNvSpPr/>
      </dsp:nvSpPr>
      <dsp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30161-5D31-4848-9156-94BBE3350C0B}">
      <dsp:nvSpPr>
        <dsp:cNvPr id="0" name=""/>
        <dsp:cNvSpPr/>
      </dsp:nvSpPr>
      <dsp:spPr>
        <a:xfrm>
          <a:off x="992245" y="3771612"/>
          <a:ext cx="186653" cy="18665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F5C0-FDF6-4B8C-97FA-9E9183C493F9}">
      <dsp:nvSpPr>
        <dsp:cNvPr id="0" name=""/>
        <dsp:cNvSpPr/>
      </dsp:nvSpPr>
      <dsp:spPr>
        <a:xfrm>
          <a:off x="1035063" y="3864938"/>
          <a:ext cx="1164128" cy="120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04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(</a:t>
          </a:r>
          <a:r>
            <a:rPr lang="ru-RU" sz="21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1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</a:t>
          </a:r>
          <a:endParaRPr lang="ru-RU" sz="2400" kern="12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35063" y="3864938"/>
        <a:ext cx="1164128" cy="1207159"/>
      </dsp:txXfrm>
    </dsp:sp>
    <dsp:sp modelId="{8D603A4F-44DD-49A7-9927-02386415C76F}">
      <dsp:nvSpPr>
        <dsp:cNvPr id="0" name=""/>
        <dsp:cNvSpPr/>
      </dsp:nvSpPr>
      <dsp:spPr>
        <a:xfrm>
          <a:off x="2002607" y="2800812"/>
          <a:ext cx="292152" cy="29215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72B69-D513-4A36-B41B-65AA0305A745}">
      <dsp:nvSpPr>
        <dsp:cNvPr id="0" name=""/>
        <dsp:cNvSpPr/>
      </dsp:nvSpPr>
      <dsp:spPr>
        <a:xfrm>
          <a:off x="2148683" y="2946888"/>
          <a:ext cx="1347149" cy="212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0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(</a:t>
          </a:r>
          <a:r>
            <a:rPr lang="ru-RU" sz="25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5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48683" y="2946888"/>
        <a:ext cx="1347149" cy="2125209"/>
      </dsp:txXfrm>
    </dsp:sp>
    <dsp:sp modelId="{55790CDF-A100-4FB9-943A-D35B4CD1EA84}">
      <dsp:nvSpPr>
        <dsp:cNvPr id="0" name=""/>
        <dsp:cNvSpPr/>
      </dsp:nvSpPr>
      <dsp:spPr>
        <a:xfrm>
          <a:off x="4929220" y="1428759"/>
          <a:ext cx="419367" cy="4146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F5982-140F-4555-AD39-AE5CC091E30C}">
      <dsp:nvSpPr>
        <dsp:cNvPr id="0" name=""/>
        <dsp:cNvSpPr/>
      </dsp:nvSpPr>
      <dsp:spPr>
        <a:xfrm>
          <a:off x="3429023" y="2357448"/>
          <a:ext cx="1814594" cy="120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2022 г.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61 716 (</a:t>
          </a:r>
          <a:r>
            <a:rPr lang="ru-RU" sz="25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5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4,2%)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29023" y="2357448"/>
        <a:ext cx="1814594" cy="1200496"/>
      </dsp:txXfrm>
    </dsp:sp>
    <dsp:sp modelId="{DA007BBE-FA94-47DD-8625-8D9F46075CB6}">
      <dsp:nvSpPr>
        <dsp:cNvPr id="0" name=""/>
        <dsp:cNvSpPr/>
      </dsp:nvSpPr>
      <dsp:spPr>
        <a:xfrm>
          <a:off x="3230580" y="2073290"/>
          <a:ext cx="408624" cy="36719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4C082-EA03-4944-BB35-565FCBFA49E6}">
      <dsp:nvSpPr>
        <dsp:cNvPr id="0" name=""/>
        <dsp:cNvSpPr/>
      </dsp:nvSpPr>
      <dsp:spPr>
        <a:xfrm>
          <a:off x="4929215" y="1928835"/>
          <a:ext cx="1623071" cy="18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2023 г.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71 393 (</a:t>
          </a:r>
          <a:r>
            <a:rPr lang="ru-RU" sz="26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600" b="1" kern="120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15,7%)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29215" y="1928835"/>
        <a:ext cx="1623071" cy="1826657"/>
      </dsp:txXfrm>
    </dsp:sp>
    <dsp:sp modelId="{B68AAF44-E84D-48BB-8992-571AFD9EC99B}">
      <dsp:nvSpPr>
        <dsp:cNvPr id="0" name=""/>
        <dsp:cNvSpPr/>
      </dsp:nvSpPr>
      <dsp:spPr>
        <a:xfrm>
          <a:off x="6643736" y="1000131"/>
          <a:ext cx="517820" cy="43737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07A3A-2EDA-401B-B87B-9D7099243062}">
      <dsp:nvSpPr>
        <dsp:cNvPr id="0" name=""/>
        <dsp:cNvSpPr/>
      </dsp:nvSpPr>
      <dsp:spPr>
        <a:xfrm>
          <a:off x="6643731" y="1571622"/>
          <a:ext cx="1623071" cy="14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713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2024 г.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72 088 </a:t>
          </a:r>
          <a:r>
            <a:rPr lang="ru-RU" sz="20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20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2000" b="1" kern="12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1,0%)</a:t>
          </a:r>
          <a:endParaRPr lang="ru-R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43731" y="1571622"/>
        <a:ext cx="1623071" cy="144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0.12421</cdr:x>
      <cdr:y>0.39381</cdr:y>
    </cdr:from>
    <cdr:to>
      <cdr:x>0.24427</cdr:x>
      <cdr:y>0.39381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080120" y="2016224"/>
          <a:ext cx="104405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0.24427</cdr:x>
      <cdr:y>0.32349</cdr:y>
    </cdr:from>
    <cdr:to>
      <cdr:x>0.30638</cdr:x>
      <cdr:y>0.39381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2124236" y="1656197"/>
          <a:ext cx="540118" cy="3600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0.18217</cdr:x>
      <cdr:y>0.23206</cdr:y>
    </cdr:from>
    <cdr:to>
      <cdr:x>0.31466</cdr:x>
      <cdr:y>0.23206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>
          <a:off x="1584176" y="1188132"/>
          <a:ext cx="115215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0.31466</cdr:x>
      <cdr:y>0.23206</cdr:y>
    </cdr:from>
    <cdr:to>
      <cdr:x>0.35192</cdr:x>
      <cdr:y>0.29535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2736304" y="1188132"/>
          <a:ext cx="324018" cy="324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0.32708</cdr:x>
      <cdr:y>0.16877</cdr:y>
    </cdr:from>
    <cdr:to>
      <cdr:x>0.40988</cdr:x>
      <cdr:y>0.16877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>
          <a:off x="2844316" y="864096"/>
          <a:ext cx="7200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0.40988</cdr:x>
      <cdr:y>0.16877</cdr:y>
    </cdr:from>
    <cdr:to>
      <cdr:x>0.41816</cdr:x>
      <cdr:y>0.23206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>
          <a:off x="3564396" y="864096"/>
          <a:ext cx="72004" cy="3240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0.10765</cdr:x>
      <cdr:y>0.872</cdr:y>
    </cdr:from>
    <cdr:to>
      <cdr:x>0.22771</cdr:x>
      <cdr:y>0.872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>
          <a:off x="936104" y="4464496"/>
          <a:ext cx="10441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0.22771</cdr:x>
      <cdr:y>0.75948</cdr:y>
    </cdr:from>
    <cdr:to>
      <cdr:x>0.28982</cdr:x>
      <cdr:y>0.872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1980220" y="3888432"/>
          <a:ext cx="54006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0.68314</cdr:x>
      <cdr:y>0.94232</cdr:y>
    </cdr:from>
    <cdr:to>
      <cdr:x>0.8032</cdr:x>
      <cdr:y>0.94232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>
          <a:off x="5940660" y="4824536"/>
          <a:ext cx="104405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0.63759</cdr:x>
      <cdr:y>0.83684</cdr:y>
    </cdr:from>
    <cdr:to>
      <cdr:x>0.68314</cdr:x>
      <cdr:y>0.94232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flipH="1" flipV="1">
          <a:off x="5544616" y="4284475"/>
          <a:ext cx="396102" cy="5400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</cdr:x>
      <cdr:y>0.17581</cdr:y>
    </cdr:from>
    <cdr:to>
      <cdr:x>0.49298</cdr:x>
      <cdr:y>0.21801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V="1">
          <a:off x="4034984" y="900100"/>
          <a:ext cx="252014" cy="216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0.49269</cdr:x>
      <cdr:y>0.17581</cdr:y>
    </cdr:from>
    <cdr:to>
      <cdr:x>0.58791</cdr:x>
      <cdr:y>0.17581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>
          <a:off x="4284476" y="900100"/>
          <a:ext cx="82804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0.63345</cdr:x>
      <cdr:y>0.2391</cdr:y>
    </cdr:from>
    <cdr:to>
      <cdr:x>0.79907</cdr:x>
      <cdr:y>0.2391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>
          <a:off x="5508612" y="1224136"/>
          <a:ext cx="144025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0.59619</cdr:x>
      <cdr:y>0.2391</cdr:y>
    </cdr:from>
    <cdr:to>
      <cdr:x>0.63346</cdr:x>
      <cdr:y>0.26723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V="1">
          <a:off x="5184576" y="1224136"/>
          <a:ext cx="324106" cy="1440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0.74938</cdr:x>
      <cdr:y>0.37271</cdr:y>
    </cdr:from>
    <cdr:to>
      <cdr:x>0.87773</cdr:x>
      <cdr:y>0.37271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>
          <a:off x="6516724" y="1908212"/>
          <a:ext cx="111615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0.69142</cdr:x>
      <cdr:y>0.37271</cdr:y>
    </cdr:from>
    <cdr:to>
      <cdr:x>0.74938</cdr:x>
      <cdr:y>0.40083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 flipV="1">
          <a:off x="6012668" y="1908212"/>
          <a:ext cx="504028" cy="1439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0.74938</cdr:x>
      <cdr:y>0.61181</cdr:y>
    </cdr:from>
    <cdr:to>
      <cdr:x>0.90257</cdr:x>
      <cdr:y>0.61181</cdr:y>
    </cdr:to>
    <cdr:sp macro="" textlink="">
      <cdr:nvSpPr>
        <cdr:cNvPr id="51" name="Прямая соединительная линия 50"/>
        <cdr:cNvSpPr/>
      </cdr:nvSpPr>
      <cdr:spPr>
        <a:xfrm xmlns:a="http://schemas.openxmlformats.org/drawingml/2006/main">
          <a:off x="6516724" y="3132348"/>
          <a:ext cx="133216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0.69142</cdr:x>
      <cdr:y>0.436</cdr:y>
    </cdr:from>
    <cdr:to>
      <cdr:x>0.74938</cdr:x>
      <cdr:y>0.61181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>
          <a:off x="6012668" y="2232248"/>
          <a:ext cx="504028" cy="9001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9A59-9D6B-4480-B405-E3B67D563413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DBDD-9005-4595-B49C-9CAF1E28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312-11A3-4119-B7E7-4266CC3EDB87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07B6-7A3A-46B0-9E60-90E12A388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525" y="714357"/>
            <a:ext cx="6624675" cy="2495565"/>
          </a:xfrm>
        </p:spPr>
        <p:txBody>
          <a:bodyPr>
            <a:noAutofit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           ДЛЯ </a:t>
            </a:r>
            <a:br>
              <a:rPr lang="ru-RU" sz="4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                 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80" y="2589201"/>
            <a:ext cx="8397990" cy="3359196"/>
          </a:xfrm>
        </p:spPr>
        <p:txBody>
          <a:bodyPr>
            <a:normAutofit fontScale="55000" lnSpcReduction="20000"/>
          </a:bodyPr>
          <a:lstStyle/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МО Сертолово </a:t>
            </a: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</a:t>
            </a: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Сертоловское городское поселение </a:t>
            </a: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Всеволожского муниципального района </a:t>
            </a: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</a:p>
          <a:p>
            <a:pPr algn="r"/>
            <a:r>
              <a:rPr lang="ru-RU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 </a:t>
            </a:r>
          </a:p>
          <a:p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1" y="25237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900100" cy="100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"/>
            <a:ext cx="7235904" cy="1088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отчет и прогноз поступлений доходной части бюджета МО Сертолово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9532" y="1619124"/>
          <a:ext cx="8485274" cy="46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8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0800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89 741,1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76 194,0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47 887,7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47 589,8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47 159,3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плата за землю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21 975,7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17 836,9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от сдачу в аренду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13 654,4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13 234,2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13 948,0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13 948,0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13 948,0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Плата за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3 154,3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3 030,6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2 288,7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2 248,5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2 219,6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1 403,0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1 651,0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1 393,3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991,7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земель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48 332,6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36 241,7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17 500,0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1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от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штрафов, санкций и возмещения ущерба, пр.неналоговые доходы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1 221,1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4 199,6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35396"/>
            <a:ext cx="7119958" cy="14287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09" y="1160748"/>
          <a:ext cx="8820979" cy="469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10800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208 198,9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262 421,0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372 686,5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308 544,8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и областного бюджетов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180 184,7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155,7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260 101,1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220 856,6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230 999,0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капитальные вложения в объекты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76 857,3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дорожной деятельности в отношении автомобильных дорог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пользования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15 393,9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3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22 574,5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21 188,5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3 459,2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профилактику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безнадзорности и правонарушений несовершеннолетних,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мероприятий в сфере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3 125,7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 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-490,2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-388,5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58048" cy="100013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Сертолово в 2025 году</a:t>
            </a: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9316352"/>
              </p:ext>
            </p:extLst>
          </p:nvPr>
        </p:nvGraphicFramePr>
        <p:xfrm>
          <a:off x="287524" y="1412776"/>
          <a:ext cx="8696141" cy="51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455859"/>
          <a:ext cx="8501123" cy="488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721 779,2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560 592,0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9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ВОПРОСЫ, в том числе: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126 668,2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122 585,5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123 102,6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2 603,1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2 603,1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2 603,1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7 648,5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7 436,4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7 436,4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46 789,3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45 035,2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45 364,9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17 086,1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16 786,1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16 786,1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49 541,2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47 724,7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47 912,1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556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ОБОРОНА,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4 184,0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4 562,5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361">
                <a:tc>
                  <a:txBody>
                    <a:bodyPr/>
                    <a:lstStyle/>
                    <a:p>
                      <a:pPr marL="0" marR="0" indent="0" algn="l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4 184,0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4 562,5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510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721 779,2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560 592,0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161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19 634,4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19 946,7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20 273,7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Гражданская оборона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6 020,0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6 056,0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6 104,0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5 883,3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5 983,0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6 059,0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7 731,1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7 907,7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8 110,7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5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198 394,7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199 725,6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123 566,5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Дорожное хозяйство (дорожные фонды)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195 394,7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196 725,6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122 066,5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872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266 685,3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196 460,1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207 294,2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46 281,3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27 872,0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29 050,9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2 408,4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1 953,8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3 001,5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/>
                          <a:ea typeface="Times New Roman"/>
                          <a:cs typeface="Times New Roman"/>
                        </a:rPr>
                        <a:t>Благоустройство</a:t>
                      </a:r>
                      <a:endParaRPr lang="ru-RU" sz="12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217 995,6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166 634,3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175 241,8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296652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1520788"/>
          <a:ext cx="8501123" cy="459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(подраздела)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81">
                <a:tc>
                  <a:txBody>
                    <a:bodyPr/>
                    <a:lstStyle/>
                    <a:p>
                      <a:pPr algn="l" defTabSz="900000">
                        <a:lnSpc>
                          <a:spcPct val="114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721 779,2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000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560 592,0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53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9 037,7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9 037,7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6 407,0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6 407,0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5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51 695,8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34 835,0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34 835,0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3 300,6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культуры, кинематографии</a:t>
                      </a:r>
                      <a:endParaRPr lang="ru-RU" sz="14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48 395,8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34 835,0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34 835,0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34">
                <a:tc>
                  <a:txBody>
                    <a:bodyPr/>
                    <a:lstStyle/>
                    <a:p>
                      <a:pPr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17 850,0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17 850,0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90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17 850,0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17 850,0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17 850,0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17 850,0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203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25 560,0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24 415,0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  <a:tabLst>
                          <a:tab pos="0" algn="l"/>
                        </a:tabLs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25 400,0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8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Массовый спорт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25 560,0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24 415,0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25 400,0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09">
                <a:tc>
                  <a:txBody>
                    <a:bodyPr/>
                    <a:lstStyle/>
                    <a:p>
                      <a:pPr defTabSz="72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</a:p>
                  </a:txBody>
                  <a:tcPr marL="90000" marT="39600" marB="39600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2 069,1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1 863,0</a:t>
                      </a:r>
                    </a:p>
                  </a:txBody>
                  <a:tcPr marL="90000" marT="39600" marB="39600" anchor="ctr"/>
                </a:tc>
                <a:tc>
                  <a:txBody>
                    <a:bodyPr/>
                    <a:lstStyle/>
                    <a:p>
                      <a:pPr algn="ctr" defTabSz="720000">
                        <a:lnSpc>
                          <a:spcPct val="114000"/>
                        </a:lnSpc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1 863,0</a:t>
                      </a:r>
                    </a:p>
                  </a:txBody>
                  <a:tcPr marL="90000" marT="39600" marB="396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2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2 069,1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1 863,0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1 863,0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26953" y="1420784"/>
            <a:ext cx="8507528" cy="1570060"/>
            <a:chOff x="226953" y="1420784"/>
            <a:chExt cx="8507528" cy="15700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6953" y="1420786"/>
              <a:ext cx="3176631" cy="1570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области»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878252" y="1420784"/>
              <a:ext cx="4856229" cy="15700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По программе запланированы бюджетные ассигнования на профессиональную подготовку муниципальных служащих, а также на выпуск и распространение информационных материалов антикоррупционной направленности.</a:t>
              </a:r>
              <a:endParaRPr lang="ru-RU" sz="1600" dirty="0"/>
            </a:p>
          </p:txBody>
        </p:sp>
        <p:cxnSp>
          <p:nvCxnSpPr>
            <p:cNvPr id="8" name="Прямая со стрелкой 7"/>
            <p:cNvCxnSpPr>
              <a:stCxn id="6" idx="3"/>
              <a:endCxn id="5" idx="1"/>
            </p:cNvCxnSpPr>
            <p:nvPr/>
          </p:nvCxnSpPr>
          <p:spPr>
            <a:xfrm flipV="1">
              <a:off x="3403584" y="2205814"/>
              <a:ext cx="47466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226953" y="5035572"/>
            <a:ext cx="8507528" cy="1497034"/>
            <a:chOff x="190440" y="3136895"/>
            <a:chExt cx="8507528" cy="14970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«Обеспечение деятельности органов местного самоуправления </a:t>
              </a:r>
            </a:p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МО Сертолово»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 муниципальной программе предусмотрены денежные средства для обеспечения осуществления управленческих функций муниципальными органами и казенными учреждениями.</a:t>
              </a:r>
              <a:endParaRPr lang="ru-RU" sz="1600" dirty="0"/>
            </a:p>
          </p:txBody>
        </p:sp>
        <p:cxnSp>
          <p:nvCxnSpPr>
            <p:cNvPr id="18" name="Прямая со стрелкой 17"/>
            <p:cNvCxnSpPr>
              <a:stCxn id="16" idx="3"/>
              <a:endCxn id="17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226953" y="3289295"/>
            <a:ext cx="8507528" cy="1497034"/>
            <a:chOff x="190440" y="3136895"/>
            <a:chExt cx="8507528" cy="149703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90440" y="3136896"/>
              <a:ext cx="3176631" cy="14970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«Устойчивое развитие территории МО Сертолово»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41739" y="3136895"/>
              <a:ext cx="4856229" cy="14970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 рамках программы  запланированы средства</a:t>
              </a:r>
              <a:r>
                <a:rPr lang="ru-RU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разработку проектов планировки, межевания и на внесение изменений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 генеральный план и правила землепользования и застройки МО Сертолово.</a:t>
              </a:r>
              <a:endParaRPr lang="ru-RU" sz="1600" dirty="0"/>
            </a:p>
          </p:txBody>
        </p:sp>
        <p:cxnSp>
          <p:nvCxnSpPr>
            <p:cNvPr id="24" name="Прямая со стрелкой 23"/>
            <p:cNvCxnSpPr>
              <a:stCxn id="22" idx="3"/>
              <a:endCxn id="23" idx="1"/>
            </p:cNvCxnSpPr>
            <p:nvPr/>
          </p:nvCxnSpPr>
          <p:spPr>
            <a:xfrm>
              <a:off x="3367071" y="3885412"/>
              <a:ext cx="4746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238220"/>
            <a:ext cx="8617068" cy="69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«Развитие инженерной и транспортной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инфраструктуры на территории МО Сертолово»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384" y="2954331"/>
            <a:ext cx="4128592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схемы уличного освещения на территории МО Сертолово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перспективы развития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592082" y="2078019"/>
            <a:ext cx="7923321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6953" y="5291163"/>
            <a:ext cx="8617068" cy="94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объекта «Проезд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Чёрная Речка –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Сертолово-2»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7130" y="2954331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схем теплоснабжения, водоснабжения и водоотведения на территории МО Сертолово с учетом перспективы развития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953" y="4122747"/>
            <a:ext cx="4129023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строительство и реконструкция объектов транспортной инфраструктуры на территории МО Сертолово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7130" y="4113942"/>
            <a:ext cx="3906891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реконструкция, модернизация и строительство участков сети уличного освещения города Сертолово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0"/>
            <a:ext cx="8690094" cy="8241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в сфере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МО Сертолово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2" y="2878251"/>
            <a:ext cx="8544042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Утепление фасадов многоквартирных домов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2024844"/>
            <a:ext cx="8032860" cy="6207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6493" y="5517232"/>
            <a:ext cx="8434502" cy="910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Замена оборудования внутридомовых инженерных систем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исчерпавшего  нормативный срок эксплуатации</a:t>
            </a: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временные технологии энергосбережения для бизнес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033" y="3824626"/>
            <a:ext cx="3176631" cy="1513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466" y="2516175"/>
            <a:ext cx="649931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 искусственных неровностей, замена пешеходных ограждений,  дорожных знаков и светофоров, текущий ремонт трещин и выбоин асфальтобетонных покрытий на всей улично-дорожной сети г. Сертолово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2544" y="1968480"/>
            <a:ext cx="7923321" cy="4016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3717032"/>
            <a:ext cx="4308534" cy="7986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текущий ремонт автомобильных дорог и проездов города Сертолово</a:t>
            </a: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Массарская\Desktop\Бюджет для граждан ОБЩАЯ\иконки\premium-icon-road-work-7706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67" y="4762591"/>
            <a:ext cx="1862162" cy="1862162"/>
          </a:xfrm>
          <a:prstGeom prst="rect">
            <a:avLst/>
          </a:prstGeom>
          <a:noFill/>
        </p:spPr>
      </p:pic>
      <p:pic>
        <p:nvPicPr>
          <p:cNvPr id="1027" name="Picture 3" descr="C:\Users\Массарская\Desktop\Бюджет для граждан ОБЩАЯ\иконки\premium-icon-village-21693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9916" y="2570944"/>
            <a:ext cx="1862163" cy="186216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059832" y="5085184"/>
            <a:ext cx="5286614" cy="14041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механизированная уборка автомобильных дорог, проездов к дворовым территориям с элементами ручной уборки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зимнее и летнее время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14283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23986" y="507960"/>
            <a:ext cx="708352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31" y="1566837"/>
            <a:ext cx="8507529" cy="5111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Се́ртолово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(финск. </a:t>
            </a:r>
            <a:r>
              <a:rPr lang="ru-RU" sz="1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Sierattala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город (с 1998) во Всеволожском районе Ленинградской области. Основан в 1936 году как военный посёлок в приграничной зоне на месте бывшей </a:t>
            </a:r>
            <a:r>
              <a:rPr lang="ru-RU" sz="1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ингерманландской</a:t>
            </a:r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деревни, жители которой были депортированы.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составе муниципального образования Сертоловское городское поселение Всеволожского муниципального района Ленинградской области 2 населенных пункта: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1.) г. Сертолово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2.) п. Западная Лица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 г. Сертолово входят :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-микрорайон Сертолово-1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- микрорайон Сертолово-2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- микрорайон Чёрная Речка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-жилой район Модуль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Цель основания Сертолово — усиление обороны северо-западной границы нашей страны.</a:t>
            </a:r>
          </a:p>
          <a:p>
            <a:r>
              <a:rPr lang="ru-RU" sz="1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Административным центром муниципального образования Сертолово является город Сертолово.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</a:t>
            </a:r>
          </a:p>
        </p:txBody>
      </p:sp>
      <p:sp>
        <p:nvSpPr>
          <p:cNvPr id="5" name="Овал 4"/>
          <p:cNvSpPr/>
          <p:nvPr/>
        </p:nvSpPr>
        <p:spPr>
          <a:xfrm>
            <a:off x="446031" y="1968480"/>
            <a:ext cx="8105886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</a:p>
        </p:txBody>
      </p:sp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id="{37384AD1-2FDE-42F3-81C8-5AD5731CE963}"/>
              </a:ext>
            </a:extLst>
          </p:cNvPr>
          <p:cNvSpPr/>
          <p:nvPr/>
        </p:nvSpPr>
        <p:spPr>
          <a:xfrm>
            <a:off x="209659" y="2584831"/>
            <a:ext cx="3966297" cy="8441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 асфальтобетонных покрытий проездов к дворовым территориям многоквартирных домов</a:t>
            </a:r>
          </a:p>
        </p:txBody>
      </p:sp>
      <p:pic>
        <p:nvPicPr>
          <p:cNvPr id="13" name="Picture 2" descr="https://sun9-41.userapi.com/impg/8nhUBM5wkoH4XqTX-OKxT7K5HqDC-0yILftH-A/zhWdoH4DC-M.jpg?size=2560x1704&amp;quality=95&amp;sign=81b55c437e4a5616c49233fde4b9640c&amp;type=album">
            <a:extLst>
              <a:ext uri="{FF2B5EF4-FFF2-40B4-BE49-F238E27FC236}">
                <a16:creationId xmlns:a16="http://schemas.microsoft.com/office/drawing/2014/main" id="{07A83C20-9A37-4AB4-88CC-6D22C8F4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" y="3764029"/>
            <a:ext cx="3931050" cy="26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1">
            <a:extLst>
              <a:ext uri="{FF2B5EF4-FFF2-40B4-BE49-F238E27FC236}">
                <a16:creationId xmlns:a16="http://schemas.microsoft.com/office/drawing/2014/main" id="{11418A4C-B23D-4686-98F9-95CD5401B900}"/>
              </a:ext>
            </a:extLst>
          </p:cNvPr>
          <p:cNvSpPr/>
          <p:nvPr/>
        </p:nvSpPr>
        <p:spPr>
          <a:xfrm>
            <a:off x="4608004" y="2552689"/>
            <a:ext cx="4272530" cy="10867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и улично-дорожной сети, создание мест (площадок) накопления ТКО,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устройство и содержание детских и спортивных площадок</a:t>
            </a:r>
            <a:endParaRPr lang="ru-RU" sz="1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57.userapi.com/impg/nJAvkrmjhzEG0MgM2jVnWODX4vXbMHjU_4awOA/aPv5eaka-yc.jpg?size=2560x1704&amp;quality=95&amp;sign=6eddb9d4f5807f93f3abb1d76d1e1d66&amp;type=album">
            <a:extLst>
              <a:ext uri="{FF2B5EF4-FFF2-40B4-BE49-F238E27FC236}">
                <a16:creationId xmlns:a16="http://schemas.microsoft.com/office/drawing/2014/main" id="{21F9C783-E161-44C6-B77D-A0B692C0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05" y="3753285"/>
            <a:ext cx="3923928" cy="261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16964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</a:t>
            </a:r>
          </a:p>
        </p:txBody>
      </p:sp>
      <p:sp>
        <p:nvSpPr>
          <p:cNvPr id="5" name="Овал 4"/>
          <p:cNvSpPr/>
          <p:nvPr/>
        </p:nvSpPr>
        <p:spPr>
          <a:xfrm>
            <a:off x="446031" y="1968480"/>
            <a:ext cx="8105886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037" y="2534431"/>
            <a:ext cx="2117754" cy="12186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Озеленение, уход за газонами и зелеными  насаждениями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8044" y="2844793"/>
            <a:ext cx="2052227" cy="1570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детских и спортивных площадок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16727" y="4633929"/>
            <a:ext cx="2190780" cy="2107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Содержание, текущий ремонт сетей и оборудования, техническое обслуживание и оплата электроэнергии по уличному освещению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6036" y="3753036"/>
            <a:ext cx="1623717" cy="14317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праздничных мероприятий</a:t>
            </a:r>
          </a:p>
        </p:txBody>
      </p:sp>
      <p:pic>
        <p:nvPicPr>
          <p:cNvPr id="1026" name="Picture 2" descr="https://sun9-34.userapi.com/impg/_qKstwdRUNHM2nyJQ4wflghnx678eBKD-hdVtg/7rRqw9ph5dY.jpg?size=2560x1706&amp;quality=95&amp;sign=29317215d2673bad402810fb248ea124&amp;type=album">
            <a:extLst>
              <a:ext uri="{FF2B5EF4-FFF2-40B4-BE49-F238E27FC236}">
                <a16:creationId xmlns:a16="http://schemas.microsoft.com/office/drawing/2014/main" id="{E9E79C25-437F-42E4-A8F6-EAB90DDB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36" y="2628964"/>
            <a:ext cx="2052227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9-45.userapi.com/impg/PFps9GAjFDmL3h1vyzjuC5hrOrTAsE9SM-Af2A/jISIoe4M7Mo.jpg?size=2560x1440&amp;quality=95&amp;sign=eea3c273fa19e8ac0c0d5ba82c3bc346&amp;type=album">
            <a:extLst>
              <a:ext uri="{FF2B5EF4-FFF2-40B4-BE49-F238E27FC236}">
                <a16:creationId xmlns:a16="http://schemas.microsoft.com/office/drawing/2014/main" id="{77558E56-5EDE-40A7-B7B2-7DA93CB0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0" y="4709584"/>
            <a:ext cx="3996642" cy="19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«Молодое поколение МО Сертолово»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927" y="1920679"/>
            <a:ext cx="4598093" cy="19763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 для детей и молодежи, направленных на поддержку интеллектуального и творческого развития детей, подростков и молодежи, молодых людей с ограниченными возможностями </a:t>
            </a:r>
          </a:p>
        </p:txBody>
      </p:sp>
      <p:pic>
        <p:nvPicPr>
          <p:cNvPr id="1026" name="Picture 2" descr="https://sun9-19.userapi.com/impg/IEFsXjquw7NlKKpKssiMg0d9K7F-fi4LL8vR-A/k0MGQ07BRIg.jpg?size=1280x576&amp;quality=95&amp;sign=9bd4fbd12645b23e949d0b8d701e67be&amp;type=album">
            <a:extLst>
              <a:ext uri="{FF2B5EF4-FFF2-40B4-BE49-F238E27FC236}">
                <a16:creationId xmlns:a16="http://schemas.microsoft.com/office/drawing/2014/main" id="{4DCEF7CD-2722-4CC1-9EAF-FB1FA985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06717"/>
            <a:ext cx="4443422" cy="24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4.userapi.com/impg/LzjbGsHFNoXOy9qUY9qntaTFPLnCoIlkzbXfig/1wwYOnW90dI.jpg?size=2560x1707&amp;quality=95&amp;sign=541bced0991b0cb84a72cec965585534&amp;type=album">
            <a:extLst>
              <a:ext uri="{FF2B5EF4-FFF2-40B4-BE49-F238E27FC236}">
                <a16:creationId xmlns:a16="http://schemas.microsoft.com/office/drawing/2014/main" id="{1102E84A-D82F-41C8-95E4-96141207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46" y="4215064"/>
            <a:ext cx="3612604" cy="24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7.userapi.com/impg/St1g2wYIwH8OglLNQXA6cYxXrAVxqVn_eKMbYg/i_Qf0a5dweY.jpg?size=2560x1703&amp;quality=95&amp;sign=d804bef48c7d28b485afd97a9e102ec9&amp;type=album">
            <a:extLst>
              <a:ext uri="{FF2B5EF4-FFF2-40B4-BE49-F238E27FC236}">
                <a16:creationId xmlns:a16="http://schemas.microsoft.com/office/drawing/2014/main" id="{B2624B20-A467-4D0E-81A1-068D301C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46" y="1729003"/>
            <a:ext cx="3583575" cy="23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«Развитие культуры в МО Сертолово»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94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развитие и поддержку творческих коллективов, организация и проведение праздничных мероприятий, творческих встреч для населения, культурного досуга </a:t>
            </a:r>
          </a:p>
        </p:txBody>
      </p:sp>
      <p:pic>
        <p:nvPicPr>
          <p:cNvPr id="5122" name="Picture 2" descr="https://sun9-69.userapi.com/impg/RCiz2fbvZWjh7xqyoErdUteWZCW-8MIwQz4P1w/2DNQ62wzJXw.jpg?size=2560x1703&amp;quality=95&amp;sign=0665a4f061111f7651a0670e7d04211e&amp;type=album">
            <a:extLst>
              <a:ext uri="{FF2B5EF4-FFF2-40B4-BE49-F238E27FC236}">
                <a16:creationId xmlns:a16="http://schemas.microsoft.com/office/drawing/2014/main" id="{E0491145-6F54-4E98-9148-9A1BBBAA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94808"/>
            <a:ext cx="4356484" cy="29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6.userapi.com/impg/ucKtaNA9FN-MtSlgw_42BhXzgac35u8lfGWOVA/3zDpX-zLADg.jpg?size=600x800&amp;quality=95&amp;sign=e6ed01eac673c388b238f2ba7245a0cf&amp;type=album">
            <a:extLst>
              <a:ext uri="{FF2B5EF4-FFF2-40B4-BE49-F238E27FC236}">
                <a16:creationId xmlns:a16="http://schemas.microsoft.com/office/drawing/2014/main" id="{F4C9415F-1F7E-4FB7-9F18-DA002C14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844316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физкультурно-оздоровительных и спортивно-массовых мероприятий</a:t>
            </a:r>
          </a:p>
        </p:txBody>
      </p:sp>
      <p:pic>
        <p:nvPicPr>
          <p:cNvPr id="4098" name="Picture 2" descr="https://sun9-30.userapi.com/impg/RuY81BLY0k0WwN_VQVZ6J2o2LBWlaz5v73kArg/GGsblttemSE.jpg?size=2560x1703&amp;quality=95&amp;sign=e1bc086bd7d09bb3b7dc024d3d066344&amp;type=album">
            <a:extLst>
              <a:ext uri="{FF2B5EF4-FFF2-40B4-BE49-F238E27FC236}">
                <a16:creationId xmlns:a16="http://schemas.microsoft.com/office/drawing/2014/main" id="{8C821366-D4AB-44EE-82F4-54EBB865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1" y="2528900"/>
            <a:ext cx="4247288" cy="2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3.userapi.com/impg/5JZEyc6QOxeIkAJ5Dm4zVkYSjRBTuInDfFEmcw/KQZnFVLnW9o.jpg?size=2560x1703&amp;quality=95&amp;sign=f80b81cbeaf657942520cf710587a2b1&amp;type=album">
            <a:extLst>
              <a:ext uri="{FF2B5EF4-FFF2-40B4-BE49-F238E27FC236}">
                <a16:creationId xmlns:a16="http://schemas.microsoft.com/office/drawing/2014/main" id="{26E436E6-4600-49FD-99C6-47EC7A56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46" y="3690955"/>
            <a:ext cx="4247288" cy="28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927" y="1179715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«Безопасный город Сертолово»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ассарская\Desktop\Бюджет для граждан ОБЩАЯ\иконки\free-icon-advertising-10877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7" y="4341825"/>
            <a:ext cx="2200269" cy="22002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7604" y="2384884"/>
            <a:ext cx="3614787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работы  добровольной народной дружины по охране общественного порядка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3645024"/>
            <a:ext cx="3651299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лабораторных исследований воды родников и водоёмов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9972" y="5085184"/>
            <a:ext cx="3687813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Информирование населения о мерах безопасности жизнедеятельности и стратегии поведения в опасных для человека ситуациях</a:t>
            </a:r>
          </a:p>
        </p:txBody>
      </p:sp>
      <p:pic>
        <p:nvPicPr>
          <p:cNvPr id="10" name="Picture 2" descr="C:\Users\Массарская\Desktop\Бюджет для граждан ОБЩАЯ\иконки\free-icon-social-care-9213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67" y="2151045"/>
            <a:ext cx="1716111" cy="17161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местного самоуправления МО Сертолово»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492" y="2004993"/>
            <a:ext cx="3468735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функционирования официального сайта администрации МО Сертолово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2922" y="4451364"/>
            <a:ext cx="4089456" cy="2081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Опубликование информации о деятельности органов местного самоуправления, нормативно-правовых актов и иной публичной информации в газете «Петербургский рубеж»</a:t>
            </a:r>
          </a:p>
        </p:txBody>
      </p:sp>
      <p:pic>
        <p:nvPicPr>
          <p:cNvPr id="15361" name="Picture 1" descr="C:\Users\Массарская\Desktop\Бюджет для граждан ОБЩАЯ\иконки\free-icon-feedback-9454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64" y="2333610"/>
            <a:ext cx="1968567" cy="1789137"/>
          </a:xfrm>
          <a:prstGeom prst="rect">
            <a:avLst/>
          </a:prstGeom>
          <a:noFill/>
        </p:spPr>
      </p:pic>
      <p:pic>
        <p:nvPicPr>
          <p:cNvPr id="15363" name="Picture 3" descr="C:\Users\Массарская\Desktop\Бюджет для граждан ОБЩАЯ\иконки\premium-icon-security-official-4011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09" y="4670442"/>
            <a:ext cx="1784388" cy="1784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10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«Обеспечение качественным жильем граждан,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проживающих на территории МО Сертолово»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Массарская\Desktop\Бюджет для граждан ОБЩАЯ\иконки\free-icon-children-26408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13" y="4378338"/>
            <a:ext cx="2109783" cy="2109783"/>
          </a:xfrm>
          <a:prstGeom prst="rect">
            <a:avLst/>
          </a:prstGeom>
          <a:noFill/>
        </p:spPr>
      </p:pic>
      <p:pic>
        <p:nvPicPr>
          <p:cNvPr id="14338" name="Picture 2" descr="C:\Users\Массарская\Desktop\Бюджет для граждан ОБЩАЯ\иконки\premium-icon-house-21633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20" y="4305312"/>
            <a:ext cx="2117754" cy="21177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36492" y="2406637"/>
            <a:ext cx="8324964" cy="1533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программы предусмотрены бюджетные ассигнования на поддержку граждан, нуждающихся в улучшении жилищных условий, в том числе молодых граждан (молодых семей, многодетных семей и семей работников бюджетной сферы)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722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Муниципальные программы  и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бюджета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79343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27" y="1238220"/>
          <a:ext cx="8858312" cy="537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18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и противодействие коррупции в муниципальном образовании Сертоловское городское поселение Всеволожского муниципального района Ленинградской области»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6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территории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деятельности органов местного самоуправления МО Сертолово»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140 995,4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139 058,8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134 831,2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инженерной и транспортной инфраструктуры на территории МО Сертолово»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90 263,1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90 656,4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8 407,5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сфере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жилищно-коммунального хозяйства МО Сертолово» </a:t>
                      </a:r>
                      <a:endParaRPr lang="ru-RU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22 705,0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17 951,5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18 929,6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60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«Благоустроенный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324 627,2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273 703,5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290 900,8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«Молодое поколение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5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48 395,8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34 835,0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34 835,0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9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 в МО Сертолово»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25 560,0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71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«Безопасный город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7 708,7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8 046,0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8 398,0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0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«Информирование населения о деятельности органов местного самоуправления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1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 жильем граждан, проживающих на территории МО Сертолово»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8 756,3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97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683 278,6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600 100,2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531 640,1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91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38 500,6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28 550,2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28 951,9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25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721 779,2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628 650,4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560 592,0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3000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63388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об объектах 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капитального строительства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Овал 44"/>
          <p:cNvSpPr/>
          <p:nvPr/>
        </p:nvSpPr>
        <p:spPr>
          <a:xfrm>
            <a:off x="3743909" y="2634007"/>
            <a:ext cx="2268252" cy="16230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81 763,1 </a:t>
            </a:r>
            <a:r>
              <a:rPr lang="ru-RU" b="1" dirty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r>
              <a:rPr lang="ru-RU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50" name="Группа 148"/>
          <p:cNvGrpSpPr/>
          <p:nvPr/>
        </p:nvGrpSpPr>
        <p:grpSpPr>
          <a:xfrm>
            <a:off x="3563888" y="4869160"/>
            <a:ext cx="3780420" cy="1373962"/>
            <a:chOff x="4310971" y="4365104"/>
            <a:chExt cx="4572000" cy="77548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310971" y="4365104"/>
              <a:ext cx="4572000" cy="3704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310971" y="4770149"/>
              <a:ext cx="4572000" cy="3704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4391980" y="1160748"/>
            <a:ext cx="435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Предусмотрено проведение реконструкции объекта </a:t>
            </a:r>
          </a:p>
          <a:p>
            <a:pPr algn="ctr"/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«ПРОЕЗД МКР. ЧЁРНАЯ РЕЧКА – </a:t>
            </a:r>
          </a:p>
          <a:p>
            <a:pPr algn="ctr"/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МКР. СЕРТОЛОВО-2» </a:t>
            </a:r>
          </a:p>
          <a:p>
            <a:pPr algn="ctr"/>
            <a:r>
              <a:rPr lang="ru-RU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в 2025 и 2026 годах</a:t>
            </a:r>
          </a:p>
          <a:p>
            <a:endParaRPr lang="ru-RU" dirty="0"/>
          </a:p>
        </p:txBody>
      </p:sp>
      <p:pic>
        <p:nvPicPr>
          <p:cNvPr id="1026" name="Picture 2" descr="C:\Users\kftan\Desktop\free-icon-road-2107283.pn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-36512" y="980728"/>
            <a:ext cx="3453104" cy="5877272"/>
          </a:xfrm>
          <a:prstGeom prst="rect">
            <a:avLst/>
          </a:prstGeom>
          <a:noFill/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46A23CB9-4805-4E8E-A2F3-CF39C3FBE472}"/>
              </a:ext>
            </a:extLst>
          </p:cNvPr>
          <p:cNvSpPr/>
          <p:nvPr/>
        </p:nvSpPr>
        <p:spPr>
          <a:xfrm>
            <a:off x="3743908" y="4689140"/>
            <a:ext cx="2268252" cy="1623085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85 106,4 </a:t>
            </a:r>
            <a:r>
              <a:rPr lang="ru-RU" sz="2000" b="1" dirty="0">
                <a:ln w="1905"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r>
              <a:rPr lang="ru-RU" sz="2000" b="1" dirty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BE6976-D6C1-41AF-8474-F52975ECAC87}"/>
              </a:ext>
            </a:extLst>
          </p:cNvPr>
          <p:cNvSpPr/>
          <p:nvPr/>
        </p:nvSpPr>
        <p:spPr>
          <a:xfrm>
            <a:off x="6387403" y="2744924"/>
            <a:ext cx="2541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 региональных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 76 857,3 тыс. рублей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 местных 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  4 905,8 тыс. рублей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94B04C-43B7-4B4E-9682-35B1CB3AFC43}"/>
              </a:ext>
            </a:extLst>
          </p:cNvPr>
          <p:cNvSpPr/>
          <p:nvPr/>
        </p:nvSpPr>
        <p:spPr>
          <a:xfrm>
            <a:off x="6459411" y="4972062"/>
            <a:ext cx="2541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 региональных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80 000,0 тыс. рублей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- местных </a:t>
            </a:r>
          </a:p>
          <a:p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5 106,4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65917976"/>
      </p:ext>
    </p:extLst>
  </p:cSld>
  <p:clrMapOvr>
    <a:masterClrMapping/>
  </p:clrMapOvr>
  <p:transition advClick="0" advTm="3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4357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72 088 человек </a:t>
            </a:r>
            <a:r>
              <a:rPr lang="ru-RU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численность населения 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 Сертолово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начало 2024 года</a:t>
            </a:r>
            <a:endParaRPr lang="ru-RU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82996956"/>
              </p:ext>
            </p:extLst>
          </p:nvPr>
        </p:nvGraphicFramePr>
        <p:xfrm>
          <a:off x="428596" y="142873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tol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70"/>
            <a:ext cx="9144000" cy="68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2545" y="1092167"/>
            <a:ext cx="8215424" cy="452431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9600" kern="10" dirty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9600" kern="10" dirty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за </a:t>
            </a:r>
          </a:p>
          <a:p>
            <a:r>
              <a:rPr lang="ru-RU" sz="9600" kern="10" dirty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внимание!!!</a:t>
            </a:r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96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2"/>
            <a:ext cx="8686800" cy="508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-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 бюджета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превышение расходов бюджета над его доходами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 бюджета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Дотации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q/qEkwMlpKndo820SBINVDW7Pm5f94YiULatcrug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6541799" cy="5220550"/>
          </a:xfrm>
          <a:prstGeom prst="rect">
            <a:avLst/>
          </a:prstGeom>
          <a:noFill/>
        </p:spPr>
      </p:pic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14" y="106317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08500" cy="1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>
            <a:spLocks noChangeArrowheads="1"/>
          </p:cNvSpPr>
          <p:nvPr/>
        </p:nvSpPr>
        <p:spPr bwMode="auto">
          <a:xfrm>
            <a:off x="1285830" y="1420785"/>
            <a:ext cx="2263806" cy="208124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5557851" y="1493811"/>
            <a:ext cx="2300319" cy="204472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190439" y="3136896"/>
            <a:ext cx="1789137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6" name="object 5"/>
          <p:cNvSpPr>
            <a:spLocks noChangeArrowheads="1"/>
          </p:cNvSpPr>
          <p:nvPr/>
        </p:nvSpPr>
        <p:spPr bwMode="auto">
          <a:xfrm>
            <a:off x="4645026" y="3246435"/>
            <a:ext cx="1716111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object 5"/>
          <p:cNvSpPr>
            <a:spLocks noChangeArrowheads="1"/>
          </p:cNvSpPr>
          <p:nvPr/>
        </p:nvSpPr>
        <p:spPr bwMode="auto">
          <a:xfrm>
            <a:off x="5776929" y="3830643"/>
            <a:ext cx="1752624" cy="8763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" name="object 5"/>
          <p:cNvSpPr>
            <a:spLocks noChangeArrowheads="1"/>
          </p:cNvSpPr>
          <p:nvPr/>
        </p:nvSpPr>
        <p:spPr bwMode="auto">
          <a:xfrm>
            <a:off x="7164423" y="3246435"/>
            <a:ext cx="1598573" cy="94933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" name="object 5"/>
          <p:cNvSpPr>
            <a:spLocks noChangeArrowheads="1"/>
          </p:cNvSpPr>
          <p:nvPr/>
        </p:nvSpPr>
        <p:spPr bwMode="auto">
          <a:xfrm>
            <a:off x="1139778" y="3757617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20" name="object 5"/>
          <p:cNvSpPr>
            <a:spLocks noChangeArrowheads="1"/>
          </p:cNvSpPr>
          <p:nvPr/>
        </p:nvSpPr>
        <p:spPr bwMode="auto">
          <a:xfrm>
            <a:off x="2673324" y="3209922"/>
            <a:ext cx="1817651" cy="9858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161" y="390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0440" y="3209923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660 474,2</a:t>
            </a:r>
          </a:p>
        </p:txBody>
      </p:sp>
      <p:sp>
        <p:nvSpPr>
          <p:cNvPr id="24" name="Прямоугольник 33"/>
          <p:cNvSpPr>
            <a:spLocks noChangeArrowheads="1"/>
          </p:cNvSpPr>
          <p:nvPr/>
        </p:nvSpPr>
        <p:spPr bwMode="auto">
          <a:xfrm>
            <a:off x="446031" y="2917819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2025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3"/>
          <p:cNvSpPr>
            <a:spLocks noChangeArrowheads="1"/>
          </p:cNvSpPr>
          <p:nvPr/>
        </p:nvSpPr>
        <p:spPr bwMode="auto">
          <a:xfrm>
            <a:off x="1395369" y="3538539"/>
            <a:ext cx="1533546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2026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33"/>
          <p:cNvSpPr>
            <a:spLocks noChangeArrowheads="1"/>
          </p:cNvSpPr>
          <p:nvPr/>
        </p:nvSpPr>
        <p:spPr bwMode="auto">
          <a:xfrm>
            <a:off x="2928915" y="2990845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2027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33"/>
          <p:cNvSpPr>
            <a:spLocks noChangeArrowheads="1"/>
          </p:cNvSpPr>
          <p:nvPr/>
        </p:nvSpPr>
        <p:spPr bwMode="auto">
          <a:xfrm>
            <a:off x="7383500" y="2990844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2027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33"/>
          <p:cNvSpPr>
            <a:spLocks noChangeArrowheads="1"/>
          </p:cNvSpPr>
          <p:nvPr/>
        </p:nvSpPr>
        <p:spPr bwMode="auto">
          <a:xfrm>
            <a:off x="6178572" y="3611566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2026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3"/>
          <p:cNvSpPr>
            <a:spLocks noChangeArrowheads="1"/>
          </p:cNvSpPr>
          <p:nvPr/>
        </p:nvSpPr>
        <p:spPr bwMode="auto">
          <a:xfrm>
            <a:off x="4864104" y="2954332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2025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6291" y="3830644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614 034,6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73324" y="3282948"/>
            <a:ext cx="18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572 077,9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8052" y="3246435"/>
            <a:ext cx="16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721 779,2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22981" y="3940183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642 174,5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81837" y="3282948"/>
            <a:ext cx="167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</a:rPr>
              <a:t>587 695,6</a:t>
            </a:r>
          </a:p>
        </p:txBody>
      </p:sp>
      <p:pic>
        <p:nvPicPr>
          <p:cNvPr id="25" name="Picture 2" descr="https://regnum.ru/uploads/pictures/news/2018/04/03/regnum_picture_1522788411121984_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82" y="4853007"/>
            <a:ext cx="2927332" cy="1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3"/>
          <p:cNvSpPr>
            <a:spLocks noChangeArrowheads="1"/>
          </p:cNvSpPr>
          <p:nvPr/>
        </p:nvSpPr>
        <p:spPr bwMode="auto">
          <a:xfrm>
            <a:off x="5010156" y="4889520"/>
            <a:ext cx="1241442" cy="98585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7" name="object 2"/>
          <p:cNvSpPr>
            <a:spLocks noChangeArrowheads="1"/>
          </p:cNvSpPr>
          <p:nvPr/>
        </p:nvSpPr>
        <p:spPr bwMode="auto">
          <a:xfrm>
            <a:off x="6908832" y="5437215"/>
            <a:ext cx="1277955" cy="98585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9518" y="4853006"/>
            <a:ext cx="4162482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FF"/>
                </a:solidFill>
                <a:latin typeface="Times New Roman"/>
                <a:cs typeface="Times New Roman"/>
              </a:rPr>
              <a:t>Дефицит бюджета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FF"/>
                </a:solidFill>
                <a:latin typeface="Times New Roman"/>
                <a:cs typeface="Times New Roman"/>
              </a:rPr>
              <a:t>на  2025 год  составляет  61 305,0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FF"/>
                </a:solidFill>
                <a:latin typeface="Times New Roman"/>
                <a:cs typeface="Times New Roman"/>
              </a:rPr>
              <a:t>на  2026 год  составляет  28 139,9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FF"/>
                </a:solidFill>
                <a:latin typeface="Times New Roman"/>
                <a:cs typeface="Times New Roman"/>
              </a:rPr>
              <a:t>на  2027 </a:t>
            </a:r>
            <a:r>
              <a:rPr lang="ru-RU" b="1" spc="-40" dirty="0">
                <a:solidFill>
                  <a:srgbClr val="FF00FF"/>
                </a:solidFill>
                <a:latin typeface="Times New Roman"/>
                <a:cs typeface="Times New Roman"/>
              </a:rPr>
              <a:t>год  </a:t>
            </a:r>
            <a:r>
              <a:rPr lang="ru-RU" b="1" dirty="0">
                <a:solidFill>
                  <a:srgbClr val="FF00FF"/>
                </a:solidFill>
                <a:latin typeface="Times New Roman"/>
                <a:cs typeface="Times New Roman"/>
              </a:rPr>
              <a:t>составляет  15 617,7</a:t>
            </a:r>
            <a:endParaRPr lang="ru-RU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0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3074967" y="1493811"/>
            <a:ext cx="3030579" cy="1935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onstantia" pitchFamily="18" charset="0"/>
              </a:rPr>
              <a:t>ДОХОДЫ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Constantia" pitchFamily="18" charset="0"/>
              </a:rPr>
              <a:t>БЮДЖЕТА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600299" y="2516175"/>
            <a:ext cx="47466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05546" y="2552688"/>
            <a:ext cx="4381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4"/>
            <a:endCxn id="36" idx="0"/>
          </p:cNvCxnSpPr>
          <p:nvPr/>
        </p:nvCxnSpPr>
        <p:spPr>
          <a:xfrm rot="5400000">
            <a:off x="4425949" y="3593308"/>
            <a:ext cx="32861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ый процесс 29"/>
          <p:cNvSpPr/>
          <p:nvPr/>
        </p:nvSpPr>
        <p:spPr>
          <a:xfrm>
            <a:off x="226953" y="3355974"/>
            <a:ext cx="2336832" cy="3067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113" algn="ctr">
              <a:spcBef>
                <a:spcPts val="100"/>
              </a:spcBef>
            </a:pP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 уплаты налогов,  установленных  Налоговым кодексом  Российской</a:t>
            </a:r>
          </a:p>
          <a:p>
            <a:pPr marL="11113" algn="ctr"/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(налог на доходы физических лиц, земельный, налоги на имущество и др.)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580215" y="3392486"/>
            <a:ext cx="2300319" cy="30305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 доходы от продажи и аренды имущества и др.)</a:t>
            </a: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263466" y="1858941"/>
            <a:ext cx="2336832" cy="149703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НАЛОГОВЫЕ ДОХОДЫ</a:t>
            </a: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6543702" y="1822428"/>
            <a:ext cx="2336832" cy="157005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НЕНАЛОГОВЫЕ ДОХОДЫ</a:t>
            </a: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3111480" y="3757617"/>
            <a:ext cx="2957553" cy="135098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БЕЗВОЗМЕЗДНЫЕ ПОСТУПЛЕНИЯ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855889" y="5108598"/>
            <a:ext cx="3578274" cy="127795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</a:t>
            </a:r>
          </a:p>
          <a:p>
            <a:pPr algn="ctr"/>
            <a:r>
              <a:rPr 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 трансферты),  организаций, граждан (кроме налоговых и  неналоговых доходов)</a:t>
            </a:r>
          </a:p>
          <a:p>
            <a:pPr marL="11113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928694" cy="10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299979" y="252369"/>
          <a:ext cx="8617068" cy="642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532" y="1520788"/>
          <a:ext cx="8460940" cy="4736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отчёт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9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204 117,7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221 600,0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239 900,0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257 900,0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275 400,0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2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100 357,0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112 000,0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121 600,0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131 000,0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139 900,0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2 696,9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2 800,0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2 900,0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20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38 998,3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43 900,0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49 500,0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55 000,0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60 500,0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62 065,8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63 000,0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66 000,0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69 000,0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72 000,0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и задолженности (перерасчеты) по отмененным налогам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-243408"/>
            <a:ext cx="7523244" cy="1676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 и прогноз поступлений доходной части бюджета МО Сертолово</a:t>
            </a:r>
          </a:p>
        </p:txBody>
      </p:sp>
    </p:spTree>
  </p:cSld>
  <p:clrMapOvr>
    <a:masterClrMapping/>
  </p:clrMapOvr>
  <p:transition advClick="0" advTm="3000">
    <p:wipe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10658</TotalTime>
  <Words>2165</Words>
  <Application>Microsoft Office PowerPoint</Application>
  <PresentationFormat>Экран (4:3)</PresentationFormat>
  <Paragraphs>589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Comic Sans MS</vt:lpstr>
      <vt:lpstr>Constantia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БЮДЖЕТ                 ДЛЯ                       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 отчет и прогноз поступлений доходной части бюджета МО Сертолово</vt:lpstr>
      <vt:lpstr>Доходы   отчет и прогноз поступлений доходной части бюджета МО Сертолово</vt:lpstr>
      <vt:lpstr>Доходы  прогнозируемое поступление доходной части бюджета МО Сертолово</vt:lpstr>
      <vt:lpstr>Расходы бюджета  МО Сертолово в 2025 году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РАСХОДЫ  структура расходной части бюджета  МО Сертолово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 и  непрограммные расХОДЫ бюджета  МО сертолово</vt:lpstr>
      <vt:lpstr>Сведения об объектах  капитального строительства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IRINAM</dc:creator>
  <cp:lastModifiedBy>Пользователь</cp:lastModifiedBy>
  <cp:revision>831</cp:revision>
  <dcterms:created xsi:type="dcterms:W3CDTF">2021-06-08T14:18:43Z</dcterms:created>
  <dcterms:modified xsi:type="dcterms:W3CDTF">2024-12-17T12:22:39Z</dcterms:modified>
</cp:coreProperties>
</file>